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notesMasterIdLst>
    <p:notesMasterId r:id="rId14"/>
  </p:notesMasterIdLst>
  <p:sldIdLst>
    <p:sldId id="1160" r:id="rId2"/>
    <p:sldId id="1154" r:id="rId3"/>
    <p:sldId id="1156" r:id="rId4"/>
    <p:sldId id="1165" r:id="rId5"/>
    <p:sldId id="1157" r:id="rId6"/>
    <p:sldId id="1161" r:id="rId7"/>
    <p:sldId id="1162" r:id="rId8"/>
    <p:sldId id="1089" r:id="rId9"/>
    <p:sldId id="1057" r:id="rId10"/>
    <p:sldId id="1159" r:id="rId11"/>
    <p:sldId id="1164" r:id="rId12"/>
    <p:sldId id="1166" r:id="rId13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4784"/>
    <a:srgbClr val="131721"/>
    <a:srgbClr val="003876"/>
    <a:srgbClr val="76D6FF"/>
    <a:srgbClr val="14F41F"/>
    <a:srgbClr val="FF8AD8"/>
    <a:srgbClr val="011893"/>
    <a:srgbClr val="FFB301"/>
    <a:srgbClr val="FF85FF"/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000" autoAdjust="0"/>
    <p:restoredTop sz="95246"/>
  </p:normalViewPr>
  <p:slideViewPr>
    <p:cSldViewPr snapToGrid="0">
      <p:cViewPr varScale="1">
        <p:scale>
          <a:sx n="80" d="100"/>
          <a:sy n="80" d="100"/>
        </p:scale>
        <p:origin x="224" y="44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5F6B41-FC07-4632-80ED-4F61F05777C3}" type="datetimeFigureOut">
              <a:rPr lang="en-US" smtClean="0"/>
              <a:t>1/13/21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6061D7-0ED5-4420-B6B2-184BCB96956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526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C37C-A850-4D6E-96DF-362CD76743B1}" type="datetimeFigureOut">
              <a:rPr lang="en-US" smtClean="0"/>
              <a:t>1/13/21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9E19B-E104-4337-AC1A-9E1F99CDE78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704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C37C-A850-4D6E-96DF-362CD76743B1}" type="datetimeFigureOut">
              <a:rPr lang="en-US" smtClean="0"/>
              <a:t>1/13/21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9E19B-E104-4337-AC1A-9E1F99CDE78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024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C37C-A850-4D6E-96DF-362CD76743B1}" type="datetimeFigureOut">
              <a:rPr lang="en-US" smtClean="0"/>
              <a:t>1/13/21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9E19B-E104-4337-AC1A-9E1F99CDE78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646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C37C-A850-4D6E-96DF-362CD76743B1}" type="datetimeFigureOut">
              <a:rPr lang="en-US" smtClean="0"/>
              <a:t>1/13/21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9E19B-E104-4337-AC1A-9E1F99CDE78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437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C37C-A850-4D6E-96DF-362CD76743B1}" type="datetimeFigureOut">
              <a:rPr lang="en-US" smtClean="0"/>
              <a:t>1/13/21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9E19B-E104-4337-AC1A-9E1F99CDE78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180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C37C-A850-4D6E-96DF-362CD76743B1}" type="datetimeFigureOut">
              <a:rPr lang="en-US" smtClean="0"/>
              <a:t>1/13/21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9E19B-E104-4337-AC1A-9E1F99CDE78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384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C37C-A850-4D6E-96DF-362CD76743B1}" type="datetimeFigureOut">
              <a:rPr lang="en-US" smtClean="0"/>
              <a:t>1/13/21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9E19B-E104-4337-AC1A-9E1F99CDE78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760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C37C-A850-4D6E-96DF-362CD76743B1}" type="datetimeFigureOut">
              <a:rPr lang="en-US" smtClean="0"/>
              <a:t>1/13/21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9E19B-E104-4337-AC1A-9E1F99CDE78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040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C37C-A850-4D6E-96DF-362CD76743B1}" type="datetimeFigureOut">
              <a:rPr lang="en-US" smtClean="0"/>
              <a:t>1/13/21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9E19B-E104-4337-AC1A-9E1F99CDE78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645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C37C-A850-4D6E-96DF-362CD76743B1}" type="datetimeFigureOut">
              <a:rPr lang="en-US" smtClean="0"/>
              <a:t>1/13/21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9E19B-E104-4337-AC1A-9E1F99CDE78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755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C37C-A850-4D6E-96DF-362CD76743B1}" type="datetimeFigureOut">
              <a:rPr lang="en-US" smtClean="0"/>
              <a:t>1/13/21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9E19B-E104-4337-AC1A-9E1F99CDE78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894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BC37C-A850-4D6E-96DF-362CD76743B1}" type="datetimeFigureOut">
              <a:rPr lang="en-US" smtClean="0"/>
              <a:t>1/13/21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9E19B-E104-4337-AC1A-9E1F99CDE78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88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tiff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tiff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tiff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tiff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tiff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tiff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tiff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tiff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tiff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tiff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3" y="0"/>
            <a:ext cx="12171947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026" y="15498"/>
            <a:ext cx="12192000" cy="6858000"/>
          </a:xfrm>
          <a:prstGeom prst="rect">
            <a:avLst/>
          </a:prstGeom>
          <a:solidFill>
            <a:srgbClr val="003876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0DE80E6D-A8B8-C244-8148-0D2D08F79CC5}"/>
              </a:ext>
            </a:extLst>
          </p:cNvPr>
          <p:cNvSpPr txBox="1"/>
          <p:nvPr/>
        </p:nvSpPr>
        <p:spPr>
          <a:xfrm>
            <a:off x="585215" y="2338088"/>
            <a:ext cx="112075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Nacional de Viviendas Familia Feliz</a:t>
            </a:r>
          </a:p>
          <a:p>
            <a:pPr algn="ctr"/>
            <a: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(PNVFF)</a:t>
            </a:r>
            <a:endParaRPr lang="es-DO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52DB629-F889-264A-8077-276738893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27" y="288214"/>
            <a:ext cx="1311442" cy="1115876"/>
          </a:xfrm>
          <a:prstGeom prst="rect">
            <a:avLst/>
          </a:prstGeom>
          <a:solidFill>
            <a:srgbClr val="0F4784"/>
          </a:solidFill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CD898766-147E-4848-BE4D-D37EEEAA0EBC}"/>
              </a:ext>
            </a:extLst>
          </p:cNvPr>
          <p:cNvSpPr/>
          <p:nvPr/>
        </p:nvSpPr>
        <p:spPr>
          <a:xfrm>
            <a:off x="5245314" y="2039962"/>
            <a:ext cx="1791093" cy="68053"/>
          </a:xfrm>
          <a:prstGeom prst="rect">
            <a:avLst/>
          </a:prstGeom>
          <a:solidFill>
            <a:srgbClr val="EE2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B0B2531C-40AE-B442-A6BD-69D0049CAF20}"/>
              </a:ext>
            </a:extLst>
          </p:cNvPr>
          <p:cNvSpPr txBox="1"/>
          <p:nvPr/>
        </p:nvSpPr>
        <p:spPr>
          <a:xfrm>
            <a:off x="1946936" y="3976610"/>
            <a:ext cx="8298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PRESIDENCIAL DE INTERVENCIÓN, MEJORAMIENTO Y PRODUCCIÓN DE VIVIENDAS</a:t>
            </a:r>
            <a:endParaRPr lang="es-DO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BC387E78-B033-CB4E-9B10-9D3F58A1A9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404" y="958463"/>
            <a:ext cx="747244" cy="695557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331AE226-EA26-3D4D-B2BB-3B8DDC15C32B}"/>
              </a:ext>
            </a:extLst>
          </p:cNvPr>
          <p:cNvSpPr/>
          <p:nvPr/>
        </p:nvSpPr>
        <p:spPr>
          <a:xfrm>
            <a:off x="4843906" y="1701812"/>
            <a:ext cx="26901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DO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Ministerio de la Presidencia</a:t>
            </a:r>
          </a:p>
        </p:txBody>
      </p:sp>
    </p:spTree>
    <p:extLst>
      <p:ext uri="{BB962C8B-B14F-4D97-AF65-F5344CB8AC3E}">
        <p14:creationId xmlns:p14="http://schemas.microsoft.com/office/powerpoint/2010/main" val="4084078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alphaModFix amt="5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angle 12"/>
          <p:cNvSpPr/>
          <p:nvPr/>
        </p:nvSpPr>
        <p:spPr>
          <a:xfrm>
            <a:off x="1476639" y="3869363"/>
            <a:ext cx="895154" cy="68052"/>
          </a:xfrm>
          <a:prstGeom prst="rect">
            <a:avLst/>
          </a:prstGeom>
          <a:solidFill>
            <a:srgbClr val="EE2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68" r="30679"/>
          <a:stretch/>
        </p:blipFill>
        <p:spPr>
          <a:xfrm>
            <a:off x="-1" y="0"/>
            <a:ext cx="2392831" cy="68691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0767" y="0"/>
            <a:ext cx="2382560" cy="6869724"/>
          </a:xfrm>
          <a:prstGeom prst="rect">
            <a:avLst/>
          </a:prstGeom>
          <a:solidFill>
            <a:srgbClr val="003876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265069" y="3842045"/>
            <a:ext cx="1805772" cy="13255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se accede al Plan?</a:t>
            </a:r>
            <a:b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DO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94426" y="4186963"/>
            <a:ext cx="895154" cy="68052"/>
          </a:xfrm>
          <a:prstGeom prst="rect">
            <a:avLst/>
          </a:prstGeom>
          <a:solidFill>
            <a:srgbClr val="EE2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28" y="5969298"/>
            <a:ext cx="543598" cy="505997"/>
          </a:xfrm>
          <a:prstGeom prst="rect">
            <a:avLst/>
          </a:prstGeom>
        </p:spPr>
      </p:pic>
      <p:sp>
        <p:nvSpPr>
          <p:cNvPr id="28" name="Rectángulo 5">
            <a:extLst>
              <a:ext uri="{FF2B5EF4-FFF2-40B4-BE49-F238E27FC236}">
                <a16:creationId xmlns:a16="http://schemas.microsoft.com/office/drawing/2014/main" id="{CFF832EB-D48F-C944-AD5D-021DEC339C92}"/>
              </a:ext>
            </a:extLst>
          </p:cNvPr>
          <p:cNvSpPr/>
          <p:nvPr/>
        </p:nvSpPr>
        <p:spPr>
          <a:xfrm>
            <a:off x="2650644" y="557612"/>
            <a:ext cx="9316768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600" i="1" dirty="0">
                <a:cs typeface="Arial Hebrew Scholar" pitchFamily="2" charset="-79"/>
              </a:rPr>
              <a:t>En un inicio se incentivará la producción privada de viviendas de Interés Social para alcanzar unas 62,000 unidades en los próximos 4 años, reduciendo el déficit habitacional para los segmentos de menores ingresos, en las que las familias podrán acceder al plan por varias vías: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600" i="1" dirty="0">
                <a:cs typeface="Arial Hebrew Scholar" pitchFamily="2" charset="-79"/>
              </a:rPr>
              <a:t>Quedaran elegibles por el proceso de desplazamiento provocado por la renovación urbana.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600" i="1" dirty="0">
                <a:cs typeface="Arial Hebrew Scholar" pitchFamily="2" charset="-79"/>
              </a:rPr>
              <a:t>Mediante los programas de ayudas manejados por el estado y canalizados por PROSOLI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600" i="1" dirty="0">
                <a:cs typeface="Arial Hebrew Scholar" pitchFamily="2" charset="-79"/>
              </a:rPr>
              <a:t>Mediante acuerdos institucionales o gremiales con el estado.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600" i="1" dirty="0">
                <a:cs typeface="Arial Hebrew Scholar" pitchFamily="2" charset="-79"/>
              </a:rPr>
              <a:t>Mediante Inserción como parte de programas de ayuda a la Mujer por parte del Ministerio de la Mujer</a:t>
            </a:r>
          </a:p>
          <a:p>
            <a:endParaRPr lang="es-DO" sz="2600" i="1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2B1DC77-9C73-5442-ADD8-5CF564A386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439" y="690652"/>
            <a:ext cx="1354372" cy="1152404"/>
          </a:xfrm>
          <a:prstGeom prst="rect">
            <a:avLst/>
          </a:prstGeom>
          <a:solidFill>
            <a:srgbClr val="0F4784"/>
          </a:solidFill>
        </p:spPr>
      </p:pic>
    </p:spTree>
    <p:extLst>
      <p:ext uri="{BB962C8B-B14F-4D97-AF65-F5344CB8AC3E}">
        <p14:creationId xmlns:p14="http://schemas.microsoft.com/office/powerpoint/2010/main" val="1824643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alphaModFix amt="5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68" r="30679"/>
          <a:stretch/>
        </p:blipFill>
        <p:spPr>
          <a:xfrm>
            <a:off x="-1" y="0"/>
            <a:ext cx="2178820" cy="68691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26809" y="0"/>
            <a:ext cx="2178820" cy="6869724"/>
          </a:xfrm>
          <a:prstGeom prst="rect">
            <a:avLst/>
          </a:prstGeom>
          <a:solidFill>
            <a:srgbClr val="003876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0481" y="3537247"/>
            <a:ext cx="2178820" cy="13255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instituciones son parte del Plan?</a:t>
            </a:r>
            <a:b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DO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2131" y="4010501"/>
            <a:ext cx="895154" cy="68052"/>
          </a:xfrm>
          <a:prstGeom prst="rect">
            <a:avLst/>
          </a:prstGeom>
          <a:solidFill>
            <a:srgbClr val="EE2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03" y="5969298"/>
            <a:ext cx="543598" cy="5059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AD4D4DB-4A69-DA4F-9FC3-7FD07F3FE0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439" y="690652"/>
            <a:ext cx="1354372" cy="1152404"/>
          </a:xfrm>
          <a:prstGeom prst="rect">
            <a:avLst/>
          </a:prstGeom>
          <a:solidFill>
            <a:srgbClr val="0F4784"/>
          </a:solidFill>
        </p:spPr>
      </p:pic>
      <p:sp>
        <p:nvSpPr>
          <p:cNvPr id="48" name="Rectángulo 5">
            <a:extLst>
              <a:ext uri="{FF2B5EF4-FFF2-40B4-BE49-F238E27FC236}">
                <a16:creationId xmlns:a16="http://schemas.microsoft.com/office/drawing/2014/main" id="{AB0FDBA4-ED0C-F649-A491-9A89B6D90FD9}"/>
              </a:ext>
            </a:extLst>
          </p:cNvPr>
          <p:cNvSpPr/>
          <p:nvPr/>
        </p:nvSpPr>
        <p:spPr>
          <a:xfrm>
            <a:off x="2271125" y="259367"/>
            <a:ext cx="975205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i="1" dirty="0">
                <a:cs typeface="Arial Hebrew Scholar" pitchFamily="2" charset="-79"/>
              </a:rPr>
              <a:t>El Proyecto estará liderado por el </a:t>
            </a:r>
            <a:r>
              <a:rPr lang="es-ES" sz="2400" b="1" i="1" dirty="0">
                <a:cs typeface="Arial Hebrew Scholar" pitchFamily="2" charset="-79"/>
              </a:rPr>
              <a:t>Ministerios de la Presidencia </a:t>
            </a:r>
            <a:r>
              <a:rPr lang="es-ES" sz="2400" i="1" dirty="0">
                <a:cs typeface="Arial Hebrew Scholar" pitchFamily="2" charset="-79"/>
              </a:rPr>
              <a:t>a través de  El </a:t>
            </a:r>
            <a:r>
              <a:rPr lang="es-ES" sz="2400" b="1" i="1" dirty="0">
                <a:cs typeface="Arial Hebrew Scholar" pitchFamily="2" charset="-79"/>
              </a:rPr>
              <a:t>Fondo Nacional de la Vivienda (FONVIVIENDA), </a:t>
            </a:r>
            <a:r>
              <a:rPr lang="es-ES" sz="2400" i="1" dirty="0">
                <a:cs typeface="Arial Hebrew Scholar" pitchFamily="2" charset="-79"/>
              </a:rPr>
              <a:t>alimentados por fondos provenientes mayormente del Presupuesto nacional, u otra fuente.</a:t>
            </a:r>
          </a:p>
          <a:p>
            <a:r>
              <a:rPr lang="es-ES" sz="2400" i="1" dirty="0">
                <a:cs typeface="Arial Hebrew Scholar" pitchFamily="2" charset="-79"/>
              </a:rPr>
              <a:t>El Proyecto se ejecutará mediante una alianza Público-Privada en la que participaran además de las instituciones del estado, </a:t>
            </a:r>
            <a:r>
              <a:rPr lang="es-ES" sz="2400" b="1" i="1" dirty="0">
                <a:cs typeface="Arial Hebrew Scholar" pitchFamily="2" charset="-79"/>
              </a:rPr>
              <a:t>el Sector Desarrollador y Constructor de Viviendas y Sector Financiero Nacional con la participación de los Bancos Comerciales, las Asociaciones de Ahorros &amp; Prestamos, La Banca para la Microempresas y las Cooperativas</a:t>
            </a:r>
          </a:p>
          <a:p>
            <a:r>
              <a:rPr lang="es-ES" sz="2400" i="1" dirty="0">
                <a:cs typeface="Arial Hebrew Scholar" pitchFamily="2" charset="-79"/>
              </a:rPr>
              <a:t>La estructura operativa del estado estará compuesta por Instituciones especializadas del estado dentro de las que se encuentran: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i="1" dirty="0">
                <a:cs typeface="Arial Hebrew Scholar" pitchFamily="2" charset="-79"/>
              </a:rPr>
              <a:t>URBE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i="1" dirty="0">
                <a:cs typeface="Arial Hebrew Scholar" pitchFamily="2" charset="-79"/>
              </a:rPr>
              <a:t>Comisión de Titulación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i="1" dirty="0">
                <a:cs typeface="Arial Hebrew Scholar" pitchFamily="2" charset="-79"/>
              </a:rPr>
              <a:t>Dirección de Desarrollo Hipotecario &amp; Fideicomiso.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i="1" dirty="0">
                <a:cs typeface="Arial Hebrew Scholar" pitchFamily="2" charset="-79"/>
              </a:rPr>
              <a:t>PROSOLI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i="1" dirty="0">
                <a:cs typeface="Arial Hebrew Scholar" pitchFamily="2" charset="-79"/>
              </a:rPr>
              <a:t>SIUBEN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i="1" dirty="0">
                <a:cs typeface="Arial Hebrew Scholar" pitchFamily="2" charset="-79"/>
              </a:rPr>
              <a:t>INVI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i="1" dirty="0">
                <a:cs typeface="Arial Hebrew Scholar" pitchFamily="2" charset="-79"/>
              </a:rPr>
              <a:t>Ministerio de la Mujer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i="1" dirty="0">
                <a:cs typeface="Arial Hebrew Scholar" pitchFamily="2" charset="-79"/>
              </a:rPr>
              <a:t>Ministerio de Hacienda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i="1" dirty="0">
                <a:cs typeface="Arial Hebrew Scholar" pitchFamily="2" charset="-79"/>
              </a:rPr>
              <a:t>Ministerio de Economía Planificación y Desarrollo.</a:t>
            </a:r>
          </a:p>
        </p:txBody>
      </p:sp>
    </p:spTree>
    <p:extLst>
      <p:ext uri="{BB962C8B-B14F-4D97-AF65-F5344CB8AC3E}">
        <p14:creationId xmlns:p14="http://schemas.microsoft.com/office/powerpoint/2010/main" val="2470900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alphaModFix amt="5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angle 12"/>
          <p:cNvSpPr/>
          <p:nvPr/>
        </p:nvSpPr>
        <p:spPr>
          <a:xfrm>
            <a:off x="1476639" y="3869363"/>
            <a:ext cx="895154" cy="68052"/>
          </a:xfrm>
          <a:prstGeom prst="rect">
            <a:avLst/>
          </a:prstGeom>
          <a:solidFill>
            <a:srgbClr val="EE2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68" r="30679"/>
          <a:stretch/>
        </p:blipFill>
        <p:spPr>
          <a:xfrm>
            <a:off x="-1" y="0"/>
            <a:ext cx="2392831" cy="68691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0767" y="0"/>
            <a:ext cx="2382560" cy="6869724"/>
          </a:xfrm>
          <a:prstGeom prst="rect">
            <a:avLst/>
          </a:prstGeom>
          <a:solidFill>
            <a:srgbClr val="003876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265069" y="3842046"/>
            <a:ext cx="1805772" cy="117290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Soportes</a:t>
            </a:r>
            <a:b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DO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94426" y="4186963"/>
            <a:ext cx="895154" cy="68052"/>
          </a:xfrm>
          <a:prstGeom prst="rect">
            <a:avLst/>
          </a:prstGeom>
          <a:solidFill>
            <a:srgbClr val="EE2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28" y="5969298"/>
            <a:ext cx="543598" cy="505997"/>
          </a:xfrm>
          <a:prstGeom prst="rect">
            <a:avLst/>
          </a:prstGeom>
        </p:spPr>
      </p:pic>
      <p:sp>
        <p:nvSpPr>
          <p:cNvPr id="28" name="Rectángulo 5">
            <a:extLst>
              <a:ext uri="{FF2B5EF4-FFF2-40B4-BE49-F238E27FC236}">
                <a16:creationId xmlns:a16="http://schemas.microsoft.com/office/drawing/2014/main" id="{CFF832EB-D48F-C944-AD5D-021DEC339C92}"/>
              </a:ext>
            </a:extLst>
          </p:cNvPr>
          <p:cNvSpPr/>
          <p:nvPr/>
        </p:nvSpPr>
        <p:spPr>
          <a:xfrm>
            <a:off x="2650644" y="557612"/>
            <a:ext cx="9316768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600" i="1" dirty="0">
                <a:cs typeface="Arial Hebrew Scholar" pitchFamily="2" charset="-79"/>
              </a:rPr>
              <a:t>Es importante resaltar el apoyo logrado por instituciones y gremios a lo largo de la conceptualización de este importante proyecto 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600" i="1" dirty="0">
                <a:cs typeface="Arial Hebrew Scholar" pitchFamily="2" charset="-79"/>
              </a:rPr>
              <a:t>Banco Mundial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600" i="1" dirty="0">
                <a:cs typeface="Arial Hebrew Scholar" pitchFamily="2" charset="-79"/>
              </a:rPr>
              <a:t>Banco Central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600" i="1" dirty="0">
                <a:cs typeface="Arial Hebrew Scholar" pitchFamily="2" charset="-79"/>
              </a:rPr>
              <a:t>Superintendencia de Banco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600" i="1" dirty="0">
                <a:cs typeface="Arial Hebrew Scholar" pitchFamily="2" charset="-79"/>
              </a:rPr>
              <a:t>ABA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600" i="1" dirty="0">
                <a:cs typeface="Arial Hebrew Scholar" pitchFamily="2" charset="-79"/>
              </a:rPr>
              <a:t>Liga Dominicana de Asociaciones de Ahorros &amp; Prestamos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600" i="1" dirty="0">
                <a:cs typeface="Arial Hebrew Scholar" pitchFamily="2" charset="-79"/>
              </a:rPr>
              <a:t>Banca Microempresas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600" i="1" dirty="0">
                <a:cs typeface="Arial Hebrew Scholar" pitchFamily="2" charset="-79"/>
              </a:rPr>
              <a:t>ACOPROVI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600" i="1" dirty="0">
                <a:cs typeface="Arial Hebrew Scholar" pitchFamily="2" charset="-79"/>
              </a:rPr>
              <a:t>Sectores Sociales  ( Ciudad alternativa, Hábitat, entre otros)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600" i="1" dirty="0">
                <a:cs typeface="Arial Hebrew Scholar" pitchFamily="2" charset="-79"/>
              </a:rPr>
              <a:t>Otros </a:t>
            </a:r>
            <a:endParaRPr lang="es-DO" sz="2600" i="1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2B1DC77-9C73-5442-ADD8-5CF564A386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525" y="557612"/>
            <a:ext cx="1354372" cy="1152404"/>
          </a:xfrm>
          <a:prstGeom prst="rect">
            <a:avLst/>
          </a:prstGeom>
          <a:solidFill>
            <a:srgbClr val="0F4784"/>
          </a:solidFill>
        </p:spPr>
      </p:pic>
    </p:spTree>
    <p:extLst>
      <p:ext uri="{BB962C8B-B14F-4D97-AF65-F5344CB8AC3E}">
        <p14:creationId xmlns:p14="http://schemas.microsoft.com/office/powerpoint/2010/main" val="1804275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alphaModFix amt="5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68" r="30679"/>
          <a:stretch/>
        </p:blipFill>
        <p:spPr>
          <a:xfrm>
            <a:off x="0" y="0"/>
            <a:ext cx="2213812" cy="68691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0767" y="0"/>
            <a:ext cx="2224578" cy="6869724"/>
          </a:xfrm>
          <a:prstGeom prst="rect">
            <a:avLst/>
          </a:prstGeom>
          <a:solidFill>
            <a:srgbClr val="003876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-216192" y="3713709"/>
            <a:ext cx="2804457" cy="13255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es el</a:t>
            </a:r>
            <a:b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PNVFF ?</a:t>
            </a:r>
            <a:b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DO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94426" y="3978417"/>
            <a:ext cx="895154" cy="68052"/>
          </a:xfrm>
          <a:prstGeom prst="rect">
            <a:avLst/>
          </a:prstGeom>
          <a:solidFill>
            <a:srgbClr val="EE2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39" y="5969298"/>
            <a:ext cx="543598" cy="505997"/>
          </a:xfrm>
          <a:prstGeom prst="rect">
            <a:avLst/>
          </a:prstGeom>
        </p:spPr>
      </p:pic>
      <p:sp>
        <p:nvSpPr>
          <p:cNvPr id="28" name="Rectángulo 5">
            <a:extLst>
              <a:ext uri="{FF2B5EF4-FFF2-40B4-BE49-F238E27FC236}">
                <a16:creationId xmlns:a16="http://schemas.microsoft.com/office/drawing/2014/main" id="{CFF832EB-D48F-C944-AD5D-021DEC339C92}"/>
              </a:ext>
            </a:extLst>
          </p:cNvPr>
          <p:cNvSpPr/>
          <p:nvPr/>
        </p:nvSpPr>
        <p:spPr>
          <a:xfrm>
            <a:off x="2419236" y="2230587"/>
            <a:ext cx="960373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i="1" dirty="0">
                <a:latin typeface="Arial Hebrew Scholar" pitchFamily="2" charset="-79"/>
                <a:ea typeface="Helvetica Neue" panose="02000503000000020004" pitchFamily="2" charset="0"/>
                <a:cs typeface="Arial Hebrew Scholar" pitchFamily="2" charset="-79"/>
              </a:rPr>
              <a:t>Es el Primer Programa de acceso a la Vivienda Digna para toda la Familia Dominicana, sin importar el nivel social o el lugar donde vive , pudiendo así cumplir el sueño de tener su techo propio  … en Familia </a:t>
            </a:r>
            <a:r>
              <a:rPr lang="es-ES" sz="2800" i="1" dirty="0" err="1">
                <a:latin typeface="Arial Hebrew Scholar" pitchFamily="2" charset="-79"/>
                <a:ea typeface="Helvetica Neue" panose="02000503000000020004" pitchFamily="2" charset="0"/>
                <a:cs typeface="Arial Hebrew Scholar" pitchFamily="2" charset="-79"/>
              </a:rPr>
              <a:t>Felíz</a:t>
            </a:r>
            <a:r>
              <a:rPr lang="es-ES" sz="2800" i="1" dirty="0">
                <a:latin typeface="Arial Hebrew Scholar" pitchFamily="2" charset="-79"/>
                <a:ea typeface="Helvetica Neue" panose="02000503000000020004" pitchFamily="2" charset="0"/>
                <a:cs typeface="Arial Hebrew Scholar" pitchFamily="2" charset="-79"/>
              </a:rPr>
              <a:t>!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1D1645E-F3C6-214D-A2D0-52F6943F38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229" y="690652"/>
            <a:ext cx="1354372" cy="1152404"/>
          </a:xfrm>
          <a:prstGeom prst="rect">
            <a:avLst/>
          </a:prstGeom>
          <a:solidFill>
            <a:srgbClr val="0F4784"/>
          </a:solidFill>
        </p:spPr>
      </p:pic>
    </p:spTree>
    <p:extLst>
      <p:ext uri="{BB962C8B-B14F-4D97-AF65-F5344CB8AC3E}">
        <p14:creationId xmlns:p14="http://schemas.microsoft.com/office/powerpoint/2010/main" val="983343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alphaModFix amt="5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68" r="30679"/>
          <a:stretch/>
        </p:blipFill>
        <p:spPr>
          <a:xfrm>
            <a:off x="0" y="0"/>
            <a:ext cx="2244276" cy="68691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0768" y="0"/>
            <a:ext cx="2255043" cy="6869724"/>
          </a:xfrm>
          <a:prstGeom prst="rect">
            <a:avLst/>
          </a:prstGeom>
          <a:solidFill>
            <a:srgbClr val="003876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-135982" y="3713709"/>
            <a:ext cx="2255043" cy="13255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quienes </a:t>
            </a:r>
            <a:b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 dirigido</a:t>
            </a:r>
            <a:b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Plan?</a:t>
            </a:r>
            <a:b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DO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66088" y="4042585"/>
            <a:ext cx="895154" cy="68052"/>
          </a:xfrm>
          <a:prstGeom prst="rect">
            <a:avLst/>
          </a:prstGeom>
          <a:solidFill>
            <a:srgbClr val="EE2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28" y="5969298"/>
            <a:ext cx="543598" cy="505997"/>
          </a:xfrm>
          <a:prstGeom prst="rect">
            <a:avLst/>
          </a:prstGeom>
        </p:spPr>
      </p:pic>
      <p:sp>
        <p:nvSpPr>
          <p:cNvPr id="28" name="Rectángulo 5">
            <a:extLst>
              <a:ext uri="{FF2B5EF4-FFF2-40B4-BE49-F238E27FC236}">
                <a16:creationId xmlns:a16="http://schemas.microsoft.com/office/drawing/2014/main" id="{CFF832EB-D48F-C944-AD5D-021DEC339C92}"/>
              </a:ext>
            </a:extLst>
          </p:cNvPr>
          <p:cNvSpPr/>
          <p:nvPr/>
        </p:nvSpPr>
        <p:spPr>
          <a:xfrm>
            <a:off x="2542290" y="658568"/>
            <a:ext cx="9083622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i="1" dirty="0">
                <a:cs typeface="Arial Hebrew Scholar" pitchFamily="2" charset="-79"/>
              </a:rPr>
              <a:t>A familias: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i="1" dirty="0">
                <a:cs typeface="Arial Hebrew Scholar" pitchFamily="2" charset="-79"/>
              </a:rPr>
              <a:t>Ubicadas en zonas de proyectos de Transformaciones urbanas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i="1" dirty="0">
                <a:cs typeface="Arial Hebrew Scholar" pitchFamily="2" charset="-79"/>
              </a:rPr>
              <a:t>De ingresos mas restringidos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i="1" dirty="0"/>
              <a:t>En situación de desplazamientos por Desastres naturales, calamidades públicas o emergencias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i="1" dirty="0"/>
              <a:t>Habitando en zonas de alto riesgo no mitigable.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i="1" dirty="0"/>
              <a:t>Condiciones especiales como Discapacidades, Madres solteras y Mujeres maltratadas.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i="1" dirty="0"/>
              <a:t>Vinculados a programas sociales de superación pobreza extrema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i="1" dirty="0"/>
              <a:t>De miembros pertenecientes a Sectores o Gremios incluidos en programas de mejoras sociales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BE29DE1A-AD8C-6A40-81FA-7AC25EC197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229" y="690652"/>
            <a:ext cx="1354372" cy="1152404"/>
          </a:xfrm>
          <a:prstGeom prst="rect">
            <a:avLst/>
          </a:prstGeom>
          <a:solidFill>
            <a:srgbClr val="0F4784"/>
          </a:solidFill>
        </p:spPr>
      </p:pic>
    </p:spTree>
    <p:extLst>
      <p:ext uri="{BB962C8B-B14F-4D97-AF65-F5344CB8AC3E}">
        <p14:creationId xmlns:p14="http://schemas.microsoft.com/office/powerpoint/2010/main" val="3770030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alphaModFix amt="5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68" r="30679"/>
          <a:stretch/>
        </p:blipFill>
        <p:spPr>
          <a:xfrm>
            <a:off x="0" y="0"/>
            <a:ext cx="2244276" cy="68691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0767" y="-11724"/>
            <a:ext cx="2255043" cy="6869724"/>
          </a:xfrm>
          <a:prstGeom prst="rect">
            <a:avLst/>
          </a:prstGeom>
          <a:solidFill>
            <a:srgbClr val="003876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-135982" y="3713709"/>
            <a:ext cx="2255043" cy="13255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se estructuró</a:t>
            </a:r>
            <a:b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Plan?</a:t>
            </a:r>
            <a:b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DO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66088" y="4042585"/>
            <a:ext cx="895154" cy="68052"/>
          </a:xfrm>
          <a:prstGeom prst="rect">
            <a:avLst/>
          </a:prstGeom>
          <a:solidFill>
            <a:srgbClr val="EE2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28" y="5969298"/>
            <a:ext cx="543598" cy="505997"/>
          </a:xfrm>
          <a:prstGeom prst="rect">
            <a:avLst/>
          </a:prstGeom>
        </p:spPr>
      </p:pic>
      <p:sp>
        <p:nvSpPr>
          <p:cNvPr id="28" name="Rectángulo 5">
            <a:extLst>
              <a:ext uri="{FF2B5EF4-FFF2-40B4-BE49-F238E27FC236}">
                <a16:creationId xmlns:a16="http://schemas.microsoft.com/office/drawing/2014/main" id="{CFF832EB-D48F-C944-AD5D-021DEC339C92}"/>
              </a:ext>
            </a:extLst>
          </p:cNvPr>
          <p:cNvSpPr/>
          <p:nvPr/>
        </p:nvSpPr>
        <p:spPr>
          <a:xfrm>
            <a:off x="2494163" y="353770"/>
            <a:ext cx="942512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i="1" dirty="0">
                <a:cs typeface="Arial Hebrew Scholar" pitchFamily="2" charset="-79"/>
              </a:rPr>
              <a:t>El Plan se estructuró en base a una Bancarización y dos tipos de subsidios focalizados en la Familia, a través de  FONVIVIENDA 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i="1" dirty="0">
                <a:cs typeface="Arial Hebrew Scholar" pitchFamily="2" charset="-79"/>
              </a:rPr>
              <a:t>Una estructuras de Bonos consolidados para el inicial de la Vivienda: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s-ES" sz="2400" i="1" dirty="0">
                <a:cs typeface="Arial Hebrew Scholar" pitchFamily="2" charset="-79"/>
              </a:rPr>
              <a:t>Bono ITBIS – Ley189-11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s-ES" sz="2400" i="1" dirty="0">
                <a:cs typeface="Arial Hebrew Scholar" pitchFamily="2" charset="-79"/>
              </a:rPr>
              <a:t>Bono Familiar:</a:t>
            </a:r>
          </a:p>
          <a:p>
            <a:pPr marL="3257550" lvl="6" indent="-514350">
              <a:buFont typeface="+mj-lt"/>
              <a:buAutoNum type="alphaUcPeriod"/>
            </a:pPr>
            <a:r>
              <a:rPr lang="es-ES" sz="2400" i="1" dirty="0">
                <a:cs typeface="Arial Hebrew Scholar" pitchFamily="2" charset="-79"/>
              </a:rPr>
              <a:t>Bono Desalojo+ Bono Tierra</a:t>
            </a:r>
          </a:p>
          <a:p>
            <a:pPr marL="3257550" lvl="6" indent="-514350">
              <a:buFont typeface="+mj-lt"/>
              <a:buAutoNum type="alphaUcPeriod"/>
            </a:pPr>
            <a:r>
              <a:rPr lang="es-ES" sz="2400" i="1" dirty="0">
                <a:cs typeface="Arial Hebrew Scholar" pitchFamily="2" charset="-79"/>
              </a:rPr>
              <a:t>Bono Sectorial</a:t>
            </a:r>
          </a:p>
          <a:p>
            <a:pPr marL="1428750" lvl="2" indent="-514350">
              <a:buFont typeface="Arial" panose="020B0604020202020204" pitchFamily="34" charset="0"/>
              <a:buChar char="•"/>
            </a:pPr>
            <a:r>
              <a:rPr lang="es-ES" sz="2400" i="1" dirty="0">
                <a:cs typeface="Arial Hebrew Scholar" pitchFamily="2" charset="-79"/>
              </a:rPr>
              <a:t>Bono Mujer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i="1" dirty="0">
                <a:cs typeface="Arial Hebrew Scholar" pitchFamily="2" charset="-79"/>
              </a:rPr>
              <a:t>Una estructura de Bonos para las tasas bancarias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s-ES" sz="2400" i="1" dirty="0">
                <a:cs typeface="Arial Hebrew Scholar" pitchFamily="2" charset="-79"/>
              </a:rPr>
              <a:t>VS / VIP / VIS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i="1" dirty="0">
                <a:cs typeface="Arial Hebrew Scholar" pitchFamily="2" charset="-79"/>
              </a:rPr>
              <a:t>Un proceso de acuerdos de Bancarización con los principales actores del Sector Financiero Nacional para el manejo del </a:t>
            </a:r>
            <a:r>
              <a:rPr lang="es-ES" sz="2800" i="1" dirty="0" err="1">
                <a:cs typeface="Arial Hebrew Scholar" pitchFamily="2" charset="-79"/>
              </a:rPr>
              <a:t>Funanciamiento</a:t>
            </a:r>
            <a:r>
              <a:rPr lang="es-ES" sz="2800" i="1" dirty="0">
                <a:cs typeface="Arial Hebrew Scholar" pitchFamily="2" charset="-79"/>
              </a:rPr>
              <a:t> y que incluye un Ahorro Familiar Programado</a:t>
            </a:r>
            <a:endParaRPr lang="es-ES" sz="2800" i="1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BE29DE1A-AD8C-6A40-81FA-7AC25EC197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229" y="690652"/>
            <a:ext cx="1354372" cy="1152404"/>
          </a:xfrm>
          <a:prstGeom prst="rect">
            <a:avLst/>
          </a:prstGeom>
          <a:solidFill>
            <a:srgbClr val="0F4784"/>
          </a:solidFill>
        </p:spPr>
      </p:pic>
    </p:spTree>
    <p:extLst>
      <p:ext uri="{BB962C8B-B14F-4D97-AF65-F5344CB8AC3E}">
        <p14:creationId xmlns:p14="http://schemas.microsoft.com/office/powerpoint/2010/main" val="1511868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-10766" y="11438"/>
            <a:ext cx="12192000" cy="6858000"/>
          </a:xfrm>
          <a:prstGeom prst="rect">
            <a:avLst/>
          </a:prstGeom>
          <a:blipFill dpi="0" rotWithShape="1">
            <a:blip r:embed="rId2" cstate="print">
              <a:alphaModFix amt="5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Rectangle 12"/>
          <p:cNvSpPr/>
          <p:nvPr/>
        </p:nvSpPr>
        <p:spPr>
          <a:xfrm>
            <a:off x="1476639" y="3869363"/>
            <a:ext cx="895154" cy="68052"/>
          </a:xfrm>
          <a:prstGeom prst="rect">
            <a:avLst/>
          </a:prstGeom>
          <a:solidFill>
            <a:srgbClr val="EE2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68" r="30679"/>
          <a:stretch/>
        </p:blipFill>
        <p:spPr>
          <a:xfrm>
            <a:off x="-1" y="0"/>
            <a:ext cx="2475485" cy="68691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0766" y="0"/>
            <a:ext cx="2465212" cy="6869724"/>
          </a:xfrm>
          <a:prstGeom prst="rect">
            <a:avLst/>
          </a:prstGeom>
          <a:solidFill>
            <a:srgbClr val="003876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8396" y="3713709"/>
            <a:ext cx="2446049" cy="13255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se implementaría el Plan?</a:t>
            </a:r>
            <a:b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DO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90678" y="4010501"/>
            <a:ext cx="895154" cy="68052"/>
          </a:xfrm>
          <a:prstGeom prst="rect">
            <a:avLst/>
          </a:prstGeom>
          <a:solidFill>
            <a:srgbClr val="EE2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77" y="5969298"/>
            <a:ext cx="543598" cy="505997"/>
          </a:xfrm>
          <a:prstGeom prst="rect">
            <a:avLst/>
          </a:prstGeom>
        </p:spPr>
      </p:pic>
      <p:sp>
        <p:nvSpPr>
          <p:cNvPr id="12" name="Rectángulo 5">
            <a:extLst>
              <a:ext uri="{FF2B5EF4-FFF2-40B4-BE49-F238E27FC236}">
                <a16:creationId xmlns:a16="http://schemas.microsoft.com/office/drawing/2014/main" id="{75B9C836-695F-5449-8A77-3D6E0F2AEF31}"/>
              </a:ext>
            </a:extLst>
          </p:cNvPr>
          <p:cNvSpPr/>
          <p:nvPr/>
        </p:nvSpPr>
        <p:spPr>
          <a:xfrm>
            <a:off x="3144253" y="579927"/>
            <a:ext cx="82616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dirty="0"/>
              <a:t>El PNVFF se implementará mediante la consolidación del Balance</a:t>
            </a:r>
          </a:p>
          <a:p>
            <a:pPr algn="ctr"/>
            <a:r>
              <a:rPr lang="es-ES" sz="2400" dirty="0"/>
              <a:t> del modelo de Desarrollo de ofertas y demandas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63862FC2-12E3-F547-8B29-BDDCBE5629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439" y="690652"/>
            <a:ext cx="1354372" cy="1152404"/>
          </a:xfrm>
          <a:prstGeom prst="rect">
            <a:avLst/>
          </a:prstGeom>
          <a:solidFill>
            <a:srgbClr val="0F4784"/>
          </a:solidFill>
        </p:spPr>
      </p:pic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23751AE1-4B3A-F446-8F49-11719FA61308}"/>
              </a:ext>
            </a:extLst>
          </p:cNvPr>
          <p:cNvCxnSpPr>
            <a:cxnSpLocks/>
          </p:cNvCxnSpPr>
          <p:nvPr/>
        </p:nvCxnSpPr>
        <p:spPr>
          <a:xfrm>
            <a:off x="3475620" y="4678325"/>
            <a:ext cx="76896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riángulo 5">
            <a:extLst>
              <a:ext uri="{FF2B5EF4-FFF2-40B4-BE49-F238E27FC236}">
                <a16:creationId xmlns:a16="http://schemas.microsoft.com/office/drawing/2014/main" id="{0277E78A-8227-B948-B16E-15C63F4DBFE2}"/>
              </a:ext>
            </a:extLst>
          </p:cNvPr>
          <p:cNvSpPr/>
          <p:nvPr/>
        </p:nvSpPr>
        <p:spPr>
          <a:xfrm>
            <a:off x="6803390" y="4805636"/>
            <a:ext cx="1060704" cy="914400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75F8AC3-7134-704C-A0BA-2C404055360D}"/>
              </a:ext>
            </a:extLst>
          </p:cNvPr>
          <p:cNvSpPr/>
          <p:nvPr/>
        </p:nvSpPr>
        <p:spPr>
          <a:xfrm>
            <a:off x="3645808" y="3256886"/>
            <a:ext cx="2475485" cy="13385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DO" b="1" dirty="0">
                <a:solidFill>
                  <a:schemeClr val="tx1"/>
                </a:solidFill>
              </a:rPr>
              <a:t>Bancarización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DO" sz="1600" dirty="0">
                <a:solidFill>
                  <a:schemeClr val="tx1"/>
                </a:solidFill>
              </a:rPr>
              <a:t>Créditos Bancarios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DO" sz="1600" dirty="0">
                <a:solidFill>
                  <a:schemeClr val="tx1"/>
                </a:solidFill>
              </a:rPr>
              <a:t>Ahorros Programados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DO" sz="1600" dirty="0">
                <a:solidFill>
                  <a:schemeClr val="tx1"/>
                </a:solidFill>
              </a:rPr>
              <a:t>Facilidades de tramites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10BB61CD-BC54-0F4F-AA02-3445C45B88F3}"/>
              </a:ext>
            </a:extLst>
          </p:cNvPr>
          <p:cNvSpPr/>
          <p:nvPr/>
        </p:nvSpPr>
        <p:spPr>
          <a:xfrm>
            <a:off x="3645809" y="1734676"/>
            <a:ext cx="2475484" cy="14096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DO" b="1" dirty="0">
                <a:solidFill>
                  <a:schemeClr val="tx1"/>
                </a:solidFill>
              </a:rPr>
              <a:t>Creación de Subsidios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DO" sz="1600" dirty="0">
                <a:solidFill>
                  <a:schemeClr val="tx1"/>
                </a:solidFill>
              </a:rPr>
              <a:t>Bonos Iniciales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DO" sz="1600" dirty="0">
                <a:solidFill>
                  <a:schemeClr val="tx1"/>
                </a:solidFill>
              </a:rPr>
              <a:t>Bonos tasas bancarias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49A19009-3F9E-AF43-8854-D99774744746}"/>
              </a:ext>
            </a:extLst>
          </p:cNvPr>
          <p:cNvSpPr/>
          <p:nvPr/>
        </p:nvSpPr>
        <p:spPr>
          <a:xfrm>
            <a:off x="8490005" y="1738471"/>
            <a:ext cx="2429416" cy="9144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DO" b="1" dirty="0">
                <a:solidFill>
                  <a:schemeClr val="tx1"/>
                </a:solidFill>
              </a:rPr>
              <a:t>Clientes                      Pre-seleccionados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224C0A8B-035B-2A48-A54E-3DB1D0EEB4FE}"/>
              </a:ext>
            </a:extLst>
          </p:cNvPr>
          <p:cNvSpPr/>
          <p:nvPr/>
        </p:nvSpPr>
        <p:spPr>
          <a:xfrm>
            <a:off x="8506047" y="3688345"/>
            <a:ext cx="2429416" cy="9144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DO" b="1" dirty="0">
                <a:solidFill>
                  <a:schemeClr val="tx1"/>
                </a:solidFill>
              </a:rPr>
              <a:t>Mejora en Regulaciones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BBD6D906-FAA2-8C42-9E85-2E58632347FC}"/>
              </a:ext>
            </a:extLst>
          </p:cNvPr>
          <p:cNvSpPr/>
          <p:nvPr/>
        </p:nvSpPr>
        <p:spPr>
          <a:xfrm>
            <a:off x="8490005" y="2709779"/>
            <a:ext cx="2429416" cy="9144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DO" b="1" dirty="0">
                <a:solidFill>
                  <a:schemeClr val="tx1"/>
                </a:solidFill>
              </a:rPr>
              <a:t>Habilitación Suelos Urbanizables</a:t>
            </a:r>
          </a:p>
          <a:p>
            <a:pPr algn="ctr"/>
            <a:r>
              <a:rPr lang="es-DO" b="1" dirty="0">
                <a:solidFill>
                  <a:schemeClr val="tx1"/>
                </a:solidFill>
              </a:rPr>
              <a:t>(públicos y privados)</a:t>
            </a:r>
          </a:p>
        </p:txBody>
      </p:sp>
      <p:sp>
        <p:nvSpPr>
          <p:cNvPr id="32" name="Rectángulo 5">
            <a:extLst>
              <a:ext uri="{FF2B5EF4-FFF2-40B4-BE49-F238E27FC236}">
                <a16:creationId xmlns:a16="http://schemas.microsoft.com/office/drawing/2014/main" id="{08AC45B2-2845-8346-BF46-8DA431E96004}"/>
              </a:ext>
            </a:extLst>
          </p:cNvPr>
          <p:cNvSpPr/>
          <p:nvPr/>
        </p:nvSpPr>
        <p:spPr>
          <a:xfrm>
            <a:off x="3645808" y="4804945"/>
            <a:ext cx="24754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/>
              <a:t>Facilitando de acceso</a:t>
            </a:r>
          </a:p>
          <a:p>
            <a:pPr algn="ctr"/>
            <a:r>
              <a:rPr lang="es-ES" sz="1600" dirty="0"/>
              <a:t> a la </a:t>
            </a:r>
            <a:r>
              <a:rPr lang="es-ES" sz="1600" b="1" dirty="0"/>
              <a:t>Vivienda Digna </a:t>
            </a:r>
            <a:r>
              <a:rPr lang="es-ES" sz="1600" dirty="0"/>
              <a:t>las Familias Dominicanas</a:t>
            </a:r>
            <a:endParaRPr lang="es-ES" sz="1400" dirty="0"/>
          </a:p>
        </p:txBody>
      </p:sp>
      <p:sp>
        <p:nvSpPr>
          <p:cNvPr id="33" name="Rectángulo 5">
            <a:extLst>
              <a:ext uri="{FF2B5EF4-FFF2-40B4-BE49-F238E27FC236}">
                <a16:creationId xmlns:a16="http://schemas.microsoft.com/office/drawing/2014/main" id="{B65B5E48-4F20-F943-B2AE-F0C1C8F381CC}"/>
              </a:ext>
            </a:extLst>
          </p:cNvPr>
          <p:cNvSpPr/>
          <p:nvPr/>
        </p:nvSpPr>
        <p:spPr>
          <a:xfrm>
            <a:off x="8506047" y="4804945"/>
            <a:ext cx="24754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/>
              <a:t>Facilitando la construcción</a:t>
            </a:r>
          </a:p>
          <a:p>
            <a:pPr algn="ctr"/>
            <a:r>
              <a:rPr lang="es-ES" sz="1600" dirty="0"/>
              <a:t> de viviendas formales </a:t>
            </a:r>
          </a:p>
          <a:p>
            <a:pPr algn="ctr"/>
            <a:r>
              <a:rPr lang="es-ES" sz="1600" dirty="0"/>
              <a:t>de </a:t>
            </a:r>
            <a:r>
              <a:rPr lang="es-ES" sz="1600" b="1" dirty="0"/>
              <a:t>Índole Social</a:t>
            </a:r>
            <a:endParaRPr lang="es-ES" sz="1400" b="1" dirty="0"/>
          </a:p>
        </p:txBody>
      </p:sp>
    </p:spTree>
    <p:extLst>
      <p:ext uri="{BB962C8B-B14F-4D97-AF65-F5344CB8AC3E}">
        <p14:creationId xmlns:p14="http://schemas.microsoft.com/office/powerpoint/2010/main" val="587880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alphaModFix amt="5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68" r="30679"/>
          <a:stretch/>
        </p:blipFill>
        <p:spPr>
          <a:xfrm>
            <a:off x="0" y="0"/>
            <a:ext cx="2244276" cy="68691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0768" y="0"/>
            <a:ext cx="2255043" cy="6869724"/>
          </a:xfrm>
          <a:prstGeom prst="rect">
            <a:avLst/>
          </a:prstGeom>
          <a:solidFill>
            <a:srgbClr val="003876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-7646" y="3055983"/>
            <a:ext cx="2255043" cy="13255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Tipos de planes se ejecutaran?</a:t>
            </a:r>
            <a:b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DO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2130" y="4267173"/>
            <a:ext cx="895154" cy="68052"/>
          </a:xfrm>
          <a:prstGeom prst="rect">
            <a:avLst/>
          </a:prstGeom>
          <a:solidFill>
            <a:srgbClr val="EE2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28" y="5969298"/>
            <a:ext cx="543598" cy="505997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92A8E7BC-45E4-9842-817B-EDE745C65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3102" y="2321838"/>
            <a:ext cx="2230438" cy="91833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lnSpc>
                <a:spcPct val="95000"/>
              </a:lnSpc>
              <a:spcBef>
                <a:spcPct val="0"/>
              </a:spcBef>
            </a:pPr>
            <a:r>
              <a:rPr lang="es-CO" altLang="es-DO" sz="1400" dirty="0">
                <a:solidFill>
                  <a:schemeClr val="bg1"/>
                </a:solidFill>
              </a:rPr>
              <a:t>Segmento I</a:t>
            </a:r>
          </a:p>
          <a:p>
            <a:pPr algn="ctr">
              <a:lnSpc>
                <a:spcPct val="95000"/>
              </a:lnSpc>
              <a:spcBef>
                <a:spcPct val="0"/>
              </a:spcBef>
            </a:pPr>
            <a:r>
              <a:rPr lang="es-CO" altLang="es-DO" sz="1400" dirty="0">
                <a:solidFill>
                  <a:schemeClr val="bg1"/>
                </a:solidFill>
              </a:rPr>
              <a:t>Familias con Ingresos           &lt; 1.5 Salarios Mínimos</a:t>
            </a:r>
          </a:p>
          <a:p>
            <a:pPr algn="ctr">
              <a:lnSpc>
                <a:spcPct val="95000"/>
              </a:lnSpc>
              <a:spcBef>
                <a:spcPct val="0"/>
              </a:spcBef>
            </a:pPr>
            <a:r>
              <a:rPr lang="es-CO" altLang="es-DO" sz="1400" dirty="0">
                <a:solidFill>
                  <a:schemeClr val="bg1"/>
                </a:solidFill>
              </a:rPr>
              <a:t>(RD$16,000.00)</a:t>
            </a:r>
            <a:endParaRPr lang="en-US" altLang="es-DO" sz="1400" dirty="0">
              <a:solidFill>
                <a:schemeClr val="bg1"/>
              </a:solidFill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35CFF931-DEB4-B34B-AD8C-EE20777F6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3102" y="3376636"/>
            <a:ext cx="2230438" cy="91833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lnSpc>
                <a:spcPct val="95000"/>
              </a:lnSpc>
              <a:spcBef>
                <a:spcPct val="0"/>
              </a:spcBef>
            </a:pPr>
            <a:r>
              <a:rPr lang="es-CO" altLang="es-DO" sz="1400" dirty="0">
                <a:solidFill>
                  <a:schemeClr val="bg1"/>
                </a:solidFill>
              </a:rPr>
              <a:t>Segmento II </a:t>
            </a:r>
          </a:p>
          <a:p>
            <a:pPr algn="ctr">
              <a:lnSpc>
                <a:spcPct val="95000"/>
              </a:lnSpc>
              <a:spcBef>
                <a:spcPct val="0"/>
              </a:spcBef>
            </a:pPr>
            <a:r>
              <a:rPr lang="es-CO" altLang="es-DO" sz="1400" dirty="0">
                <a:solidFill>
                  <a:schemeClr val="bg1"/>
                </a:solidFill>
              </a:rPr>
              <a:t>Familias con Ingresos           &lt; 2.5 Salarios Mínimos</a:t>
            </a:r>
          </a:p>
          <a:p>
            <a:pPr algn="ctr">
              <a:lnSpc>
                <a:spcPct val="95000"/>
              </a:lnSpc>
              <a:spcBef>
                <a:spcPct val="0"/>
              </a:spcBef>
            </a:pPr>
            <a:r>
              <a:rPr lang="es-CO" altLang="es-DO" sz="1400" dirty="0">
                <a:solidFill>
                  <a:schemeClr val="bg1"/>
                </a:solidFill>
              </a:rPr>
              <a:t>(RD$26,800.00)</a:t>
            </a:r>
            <a:endParaRPr lang="en-US" altLang="es-DO" sz="1400" dirty="0">
              <a:solidFill>
                <a:schemeClr val="bg1"/>
              </a:solidFill>
            </a:endParaRP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564C265C-5CD5-604F-8EAB-FE32DF097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3102" y="4431434"/>
            <a:ext cx="2230438" cy="91833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lnSpc>
                <a:spcPct val="95000"/>
              </a:lnSpc>
              <a:spcBef>
                <a:spcPct val="0"/>
              </a:spcBef>
            </a:pPr>
            <a:r>
              <a:rPr lang="es-CO" altLang="es-DO" sz="1400" dirty="0">
                <a:solidFill>
                  <a:schemeClr val="bg1"/>
                </a:solidFill>
              </a:rPr>
              <a:t>Segmento III</a:t>
            </a:r>
          </a:p>
          <a:p>
            <a:pPr algn="ctr">
              <a:lnSpc>
                <a:spcPct val="95000"/>
              </a:lnSpc>
              <a:spcBef>
                <a:spcPct val="0"/>
              </a:spcBef>
            </a:pPr>
            <a:r>
              <a:rPr lang="es-CO" altLang="es-DO" sz="1400" dirty="0">
                <a:solidFill>
                  <a:schemeClr val="bg1"/>
                </a:solidFill>
              </a:rPr>
              <a:t>Familias con Ingresos           &lt; 4.5 Salarios Mínimos</a:t>
            </a:r>
          </a:p>
          <a:p>
            <a:pPr algn="ctr">
              <a:lnSpc>
                <a:spcPct val="95000"/>
              </a:lnSpc>
              <a:spcBef>
                <a:spcPct val="0"/>
              </a:spcBef>
            </a:pPr>
            <a:r>
              <a:rPr lang="es-CO" altLang="es-DO" sz="1400" dirty="0">
                <a:solidFill>
                  <a:schemeClr val="bg1"/>
                </a:solidFill>
              </a:rPr>
              <a:t>(RD$48,000)</a:t>
            </a:r>
            <a:endParaRPr lang="en-US" altLang="es-DO" sz="1400" dirty="0">
              <a:solidFill>
                <a:schemeClr val="bg1"/>
              </a:solidFill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57C61B6-EE1C-8944-816F-5EA78BC6EA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9271" y="2321837"/>
            <a:ext cx="2944813" cy="925733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2075" tIns="92075" rIns="92075" bIns="92075" anchor="ctr"/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indent="-1651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001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965200" indent="-508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5000"/>
              </a:lnSpc>
            </a:pPr>
            <a:r>
              <a:rPr lang="es-CO" altLang="es-DO" sz="1400" dirty="0">
                <a:solidFill>
                  <a:schemeClr val="bg1"/>
                </a:solidFill>
              </a:rPr>
              <a:t>Viviendas Subsidiadas (VS)</a:t>
            </a:r>
          </a:p>
          <a:p>
            <a:pPr algn="ctr">
              <a:lnSpc>
                <a:spcPct val="95000"/>
              </a:lnSpc>
            </a:pPr>
            <a:r>
              <a:rPr lang="es-CO" altLang="es-DO" sz="1400" dirty="0">
                <a:solidFill>
                  <a:schemeClr val="bg1"/>
                </a:solidFill>
              </a:rPr>
              <a:t>Con valor hasta RD$ 800,000.00</a:t>
            </a:r>
            <a:endParaRPr lang="en-US" altLang="es-DO" sz="1400" dirty="0">
              <a:solidFill>
                <a:schemeClr val="bg1"/>
              </a:solidFill>
            </a:endParaRP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5CC64833-9E5C-BB43-8BC8-5E680901C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0410" y="3392179"/>
            <a:ext cx="2946400" cy="902790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2075" tIns="92075" rIns="92075" bIns="92075" anchor="ctr"/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indent="-1651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001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965200" indent="-508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5000"/>
              </a:lnSpc>
            </a:pPr>
            <a:r>
              <a:rPr lang="es-CO" altLang="es-DO" sz="1400" dirty="0">
                <a:solidFill>
                  <a:schemeClr val="bg1"/>
                </a:solidFill>
              </a:rPr>
              <a:t>Viviendas Interés Prioritario(VIP)</a:t>
            </a:r>
          </a:p>
          <a:p>
            <a:pPr algn="ctr">
              <a:lnSpc>
                <a:spcPct val="95000"/>
              </a:lnSpc>
            </a:pPr>
            <a:r>
              <a:rPr lang="es-CO" altLang="es-DO" sz="1400" dirty="0">
                <a:solidFill>
                  <a:schemeClr val="bg1"/>
                </a:solidFill>
              </a:rPr>
              <a:t>Con valor hasta RD$ 1,400,000.00</a:t>
            </a:r>
            <a:endParaRPr lang="en-US" altLang="es-DO" sz="1400" dirty="0">
              <a:solidFill>
                <a:schemeClr val="bg1"/>
              </a:solidFill>
            </a:endParaRP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C2709AD5-DC09-7B45-9E65-C6ED2AA85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3878" y="4446977"/>
            <a:ext cx="2944813" cy="902790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2075" tIns="92075" rIns="92075" bIns="92075" anchor="ctr"/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indent="-1651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001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965200" indent="-508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5000"/>
              </a:lnSpc>
            </a:pPr>
            <a:r>
              <a:rPr lang="es-CO" altLang="es-DO" sz="1400" dirty="0">
                <a:solidFill>
                  <a:schemeClr val="bg1"/>
                </a:solidFill>
              </a:rPr>
              <a:t>Viviendas Interés Social (VIS)</a:t>
            </a:r>
          </a:p>
          <a:p>
            <a:pPr algn="ctr">
              <a:lnSpc>
                <a:spcPct val="95000"/>
              </a:lnSpc>
            </a:pPr>
            <a:r>
              <a:rPr lang="es-CO" altLang="es-DO" sz="1400" dirty="0">
                <a:solidFill>
                  <a:schemeClr val="bg1"/>
                </a:solidFill>
              </a:rPr>
              <a:t>Con valor hasta RD$ 2,250,000.00</a:t>
            </a:r>
            <a:endParaRPr lang="en-US" altLang="es-DO" sz="1400" dirty="0">
              <a:solidFill>
                <a:schemeClr val="bg1"/>
              </a:solidFill>
            </a:endParaRPr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AE8278B9-C122-994F-B1BD-14EC54D94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9271" y="1909283"/>
            <a:ext cx="27447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pPr algn="ctr"/>
            <a:r>
              <a:rPr lang="es-CO" altLang="es-DO" sz="1600" dirty="0"/>
              <a:t>Propuesta de Viviendas</a:t>
            </a: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BAA61591-29D3-5B40-B5BE-5F0442A09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6840" y="2321835"/>
            <a:ext cx="3062288" cy="938088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2075" tIns="92075" rIns="92075" bIns="92075" anchor="ctr"/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indent="-1651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001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965200" indent="-508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CL" altLang="es-DO" sz="1400" dirty="0">
                <a:solidFill>
                  <a:schemeClr val="bg1"/>
                </a:solidFill>
                <a:latin typeface="Arial" panose="020B0604020202020204" pitchFamily="34" charset="0"/>
              </a:rPr>
              <a:t>Accesibilidad Bancaria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CL" altLang="es-DO" sz="1400" dirty="0">
                <a:solidFill>
                  <a:schemeClr val="bg1"/>
                </a:solidFill>
                <a:latin typeface="Arial" panose="020B0604020202020204" pitchFamily="34" charset="0"/>
              </a:rPr>
              <a:t>Subsidios al Inicial vivienda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CL" altLang="es-DO" sz="1400" dirty="0">
                <a:solidFill>
                  <a:schemeClr val="bg1"/>
                </a:solidFill>
                <a:latin typeface="Arial" panose="020B0604020202020204" pitchFamily="34" charset="0"/>
              </a:rPr>
              <a:t>Subsidio 500 puntos tasa / 7 años</a:t>
            </a:r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2A7F8006-5169-9643-B82F-42C76BCE0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3330" y="3388364"/>
            <a:ext cx="3062288" cy="892915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2075" tIns="92075" rIns="92075" bIns="92075" anchor="ctr"/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indent="-1651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001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965200" indent="-508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CL" altLang="es-DO" sz="1400" dirty="0">
                <a:solidFill>
                  <a:schemeClr val="bg1"/>
                </a:solidFill>
                <a:latin typeface="Arial" panose="020B0604020202020204" pitchFamily="34" charset="0"/>
              </a:rPr>
              <a:t>Accesibilidad Bancaria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CL" altLang="es-DO" sz="1400" dirty="0">
                <a:solidFill>
                  <a:schemeClr val="bg1"/>
                </a:solidFill>
                <a:latin typeface="Arial" panose="020B0604020202020204" pitchFamily="34" charset="0"/>
              </a:rPr>
              <a:t>Subsidios al Inicial vivienda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CL" altLang="es-DO" sz="1400" dirty="0">
                <a:solidFill>
                  <a:schemeClr val="bg1"/>
                </a:solidFill>
                <a:latin typeface="Arial" panose="020B0604020202020204" pitchFamily="34" charset="0"/>
              </a:rPr>
              <a:t>Subsidio 500 puntos tasa / 7 años</a:t>
            </a: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712A9517-7E7A-0F4F-AC7F-29942EAA7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6840" y="4431434"/>
            <a:ext cx="3048000" cy="910086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2075" tIns="92075" rIns="92075" bIns="92075" anchor="ctr"/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indent="-1651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001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965200" indent="-508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CL" altLang="es-DO" sz="1400" dirty="0">
                <a:solidFill>
                  <a:schemeClr val="bg1"/>
                </a:solidFill>
                <a:latin typeface="Arial" panose="020B0604020202020204" pitchFamily="34" charset="0"/>
              </a:rPr>
              <a:t>Accesibilidad Bancaria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CL" altLang="es-DO" sz="1400" dirty="0">
                <a:solidFill>
                  <a:schemeClr val="bg1"/>
                </a:solidFill>
                <a:latin typeface="Arial" panose="020B0604020202020204" pitchFamily="34" charset="0"/>
              </a:rPr>
              <a:t>Subsidios al Inicial vivienda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CL" altLang="es-DO" sz="1400" dirty="0">
                <a:solidFill>
                  <a:schemeClr val="bg1"/>
                </a:solidFill>
                <a:latin typeface="Arial" panose="020B0604020202020204" pitchFamily="34" charset="0"/>
              </a:rPr>
              <a:t>Subsidio 400 puntos tasa / 7 años</a:t>
            </a:r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13E53A5C-76D7-964B-BDA5-3F8F45AF0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6840" y="1909283"/>
            <a:ext cx="27447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pPr algn="ctr"/>
            <a:r>
              <a:rPr lang="es-CO" altLang="es-DO" sz="1600" dirty="0"/>
              <a:t>Facilidades del Estado</a:t>
            </a:r>
          </a:p>
        </p:txBody>
      </p:sp>
      <p:sp>
        <p:nvSpPr>
          <p:cNvPr id="24" name="AutoShape 14">
            <a:extLst>
              <a:ext uri="{FF2B5EF4-FFF2-40B4-BE49-F238E27FC236}">
                <a16:creationId xmlns:a16="http://schemas.microsoft.com/office/drawing/2014/main" id="{8710264D-68A2-3B48-9C9E-E34988B2115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016518" y="4829329"/>
            <a:ext cx="894543" cy="161925"/>
          </a:xfrm>
          <a:prstGeom prst="triangle">
            <a:avLst>
              <a:gd name="adj" fmla="val 50000"/>
            </a:avLst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45720" rIns="45720" anchor="ctr"/>
          <a:lstStyle/>
          <a:p>
            <a:endParaRPr lang="es-DO"/>
          </a:p>
        </p:txBody>
      </p:sp>
      <p:sp>
        <p:nvSpPr>
          <p:cNvPr id="25" name="AutoShape 15">
            <a:extLst>
              <a:ext uri="{FF2B5EF4-FFF2-40B4-BE49-F238E27FC236}">
                <a16:creationId xmlns:a16="http://schemas.microsoft.com/office/drawing/2014/main" id="{1598B16E-391C-6544-8AFC-2CF07962199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999694" y="3801230"/>
            <a:ext cx="902791" cy="136526"/>
          </a:xfrm>
          <a:prstGeom prst="triangle">
            <a:avLst>
              <a:gd name="adj" fmla="val 50000"/>
            </a:avLst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45720" rIns="45720" anchor="ctr"/>
          <a:lstStyle/>
          <a:p>
            <a:endParaRPr lang="es-DO"/>
          </a:p>
        </p:txBody>
      </p:sp>
      <p:sp>
        <p:nvSpPr>
          <p:cNvPr id="29" name="AutoShape 16">
            <a:extLst>
              <a:ext uri="{FF2B5EF4-FFF2-40B4-BE49-F238E27FC236}">
                <a16:creationId xmlns:a16="http://schemas.microsoft.com/office/drawing/2014/main" id="{2FA84C48-1FE7-524E-8B8C-C4946AF67EA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982047" y="2738660"/>
            <a:ext cx="938086" cy="136525"/>
          </a:xfrm>
          <a:prstGeom prst="triangle">
            <a:avLst>
              <a:gd name="adj" fmla="val 50000"/>
            </a:avLst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45720" rIns="45720" anchor="ctr"/>
          <a:lstStyle/>
          <a:p>
            <a:endParaRPr lang="es-DO"/>
          </a:p>
        </p:txBody>
      </p:sp>
      <p:sp>
        <p:nvSpPr>
          <p:cNvPr id="30" name="Rectangle 18">
            <a:extLst>
              <a:ext uri="{FF2B5EF4-FFF2-40B4-BE49-F238E27FC236}">
                <a16:creationId xmlns:a16="http://schemas.microsoft.com/office/drawing/2014/main" id="{E0C43020-83DA-9B4A-BCE4-5B6C2D14D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2460" y="5486232"/>
            <a:ext cx="2230438" cy="902789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lnSpc>
                <a:spcPct val="95000"/>
              </a:lnSpc>
              <a:spcBef>
                <a:spcPct val="0"/>
              </a:spcBef>
            </a:pPr>
            <a:r>
              <a:rPr lang="es-CO" altLang="es-DO" sz="1400" dirty="0">
                <a:solidFill>
                  <a:schemeClr val="bg1"/>
                </a:solidFill>
              </a:rPr>
              <a:t>Segmento IV</a:t>
            </a:r>
          </a:p>
          <a:p>
            <a:pPr algn="ctr">
              <a:lnSpc>
                <a:spcPct val="95000"/>
              </a:lnSpc>
              <a:spcBef>
                <a:spcPct val="0"/>
              </a:spcBef>
            </a:pPr>
            <a:r>
              <a:rPr lang="es-CO" altLang="es-DO" sz="1400" dirty="0">
                <a:solidFill>
                  <a:schemeClr val="bg1"/>
                </a:solidFill>
              </a:rPr>
              <a:t>Familias con Ingresos           &lt; 8.5 Salarios Mínimos</a:t>
            </a:r>
          </a:p>
          <a:p>
            <a:pPr algn="ctr">
              <a:lnSpc>
                <a:spcPct val="95000"/>
              </a:lnSpc>
              <a:spcBef>
                <a:spcPct val="0"/>
              </a:spcBef>
            </a:pPr>
            <a:r>
              <a:rPr lang="es-CO" altLang="es-DO" sz="1400" dirty="0">
                <a:solidFill>
                  <a:schemeClr val="bg1"/>
                </a:solidFill>
              </a:rPr>
              <a:t>(RD$91,000)</a:t>
            </a:r>
            <a:endParaRPr lang="en-US" altLang="es-DO" sz="1400" dirty="0">
              <a:solidFill>
                <a:schemeClr val="bg1"/>
              </a:solidFill>
            </a:endParaRPr>
          </a:p>
        </p:txBody>
      </p:sp>
      <p:sp>
        <p:nvSpPr>
          <p:cNvPr id="31" name="Rectangle 19">
            <a:extLst>
              <a:ext uri="{FF2B5EF4-FFF2-40B4-BE49-F238E27FC236}">
                <a16:creationId xmlns:a16="http://schemas.microsoft.com/office/drawing/2014/main" id="{C7F75FDB-AFF0-F64F-98C9-2F3C7A486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3878" y="5496759"/>
            <a:ext cx="2944813" cy="902790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2075" tIns="92075" rIns="92075" bIns="92075" anchor="ctr"/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indent="-1651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001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965200" indent="-508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5000"/>
              </a:lnSpc>
            </a:pPr>
            <a:r>
              <a:rPr lang="es-CO" altLang="es-DO" sz="1400" dirty="0">
                <a:solidFill>
                  <a:schemeClr val="bg1"/>
                </a:solidFill>
                <a:cs typeface="Times New Roman" panose="02020603050405020304" pitchFamily="18" charset="0"/>
              </a:rPr>
              <a:t>Viviendas Bajo Costo (VBC)</a:t>
            </a:r>
          </a:p>
          <a:p>
            <a:pPr algn="ctr">
              <a:lnSpc>
                <a:spcPct val="95000"/>
              </a:lnSpc>
            </a:pPr>
            <a:r>
              <a:rPr lang="es-CO" altLang="es-DO" sz="1400" dirty="0">
                <a:solidFill>
                  <a:schemeClr val="bg1"/>
                </a:solidFill>
                <a:cs typeface="Times New Roman" panose="02020603050405020304" pitchFamily="18" charset="0"/>
              </a:rPr>
              <a:t>Con valor hasta RD$ 4,500,000.00</a:t>
            </a:r>
            <a:r>
              <a:rPr lang="es-CO" altLang="es-DO" sz="1400" dirty="0">
                <a:cs typeface="Times New Roman" panose="02020603050405020304" pitchFamily="18" charset="0"/>
              </a:rPr>
              <a:t> </a:t>
            </a:r>
            <a:endParaRPr lang="es-CO" altLang="es-DO" sz="1400" u="sng" dirty="0">
              <a:cs typeface="Times New Roman" panose="02020603050405020304" pitchFamily="18" charset="0"/>
            </a:endParaRPr>
          </a:p>
        </p:txBody>
      </p:sp>
      <p:sp>
        <p:nvSpPr>
          <p:cNvPr id="32" name="Rectangle 20">
            <a:extLst>
              <a:ext uri="{FF2B5EF4-FFF2-40B4-BE49-F238E27FC236}">
                <a16:creationId xmlns:a16="http://schemas.microsoft.com/office/drawing/2014/main" id="{C7AEF1D2-0E69-BC4B-8586-3D8C3E63B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6840" y="5496759"/>
            <a:ext cx="3062288" cy="902790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2075" tIns="92075" rIns="92075" bIns="92075" anchor="ctr"/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indent="-1651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001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965200" indent="-508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CL" altLang="es-DO" sz="1400" dirty="0">
                <a:solidFill>
                  <a:schemeClr val="bg1"/>
                </a:solidFill>
                <a:latin typeface="Arial" panose="020B0604020202020204" pitchFamily="34" charset="0"/>
              </a:rPr>
              <a:t>Accesibilidad Bancaria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CL" altLang="es-DO" sz="1400" dirty="0">
                <a:solidFill>
                  <a:schemeClr val="bg1"/>
                </a:solidFill>
                <a:latin typeface="Arial" panose="020B0604020202020204" pitchFamily="34" charset="0"/>
              </a:rPr>
              <a:t>Subsidios al Inicial vivienda</a:t>
            </a:r>
          </a:p>
        </p:txBody>
      </p:sp>
      <p:sp>
        <p:nvSpPr>
          <p:cNvPr id="33" name="AutoShape 21">
            <a:extLst>
              <a:ext uri="{FF2B5EF4-FFF2-40B4-BE49-F238E27FC236}">
                <a16:creationId xmlns:a16="http://schemas.microsoft.com/office/drawing/2014/main" id="{C1EACCBF-7723-D64E-BF62-BEF6BA71181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025093" y="5895934"/>
            <a:ext cx="902791" cy="136527"/>
          </a:xfrm>
          <a:prstGeom prst="triangle">
            <a:avLst>
              <a:gd name="adj" fmla="val 50000"/>
            </a:avLst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45720" rIns="45720" anchor="ctr"/>
          <a:lstStyle/>
          <a:p>
            <a:endParaRPr lang="es-DO"/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61A6578E-BA49-1746-B328-FE10B41FC4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271" y="690652"/>
            <a:ext cx="1354372" cy="1152404"/>
          </a:xfrm>
          <a:prstGeom prst="rect">
            <a:avLst/>
          </a:prstGeom>
          <a:solidFill>
            <a:srgbClr val="0F4784"/>
          </a:solidFill>
        </p:spPr>
      </p:pic>
      <p:sp>
        <p:nvSpPr>
          <p:cNvPr id="37" name="Rectángulo 5">
            <a:extLst>
              <a:ext uri="{FF2B5EF4-FFF2-40B4-BE49-F238E27FC236}">
                <a16:creationId xmlns:a16="http://schemas.microsoft.com/office/drawing/2014/main" id="{DADBF0F3-7938-6D4B-B933-476FE877EEC2}"/>
              </a:ext>
            </a:extLst>
          </p:cNvPr>
          <p:cNvSpPr/>
          <p:nvPr/>
        </p:nvSpPr>
        <p:spPr>
          <a:xfrm>
            <a:off x="2963102" y="446447"/>
            <a:ext cx="883251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i="1" dirty="0">
                <a:cs typeface="Arial Hebrew Scholar" pitchFamily="2" charset="-79"/>
              </a:rPr>
              <a:t>Se ejecutarán planes con esquemas de subsidios, tanto para el inicial de la vivienda como a la tasa bancaria, acorde con sus ingresos familiares, clasificándolos en tres de índole social y uno de VBC ampliado para la clase media:</a:t>
            </a:r>
          </a:p>
        </p:txBody>
      </p:sp>
      <p:sp>
        <p:nvSpPr>
          <p:cNvPr id="38" name="Rectangle 9">
            <a:extLst>
              <a:ext uri="{FF2B5EF4-FFF2-40B4-BE49-F238E27FC236}">
                <a16:creationId xmlns:a16="http://schemas.microsoft.com/office/drawing/2014/main" id="{54154DA4-8CC7-A547-95D9-1233EEE23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8471" y="1917305"/>
            <a:ext cx="27447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pPr algn="ctr"/>
            <a:r>
              <a:rPr lang="es-CO" altLang="es-DO" sz="1600" dirty="0"/>
              <a:t>Segmentación de Ingresos</a:t>
            </a:r>
          </a:p>
        </p:txBody>
      </p:sp>
      <p:sp>
        <p:nvSpPr>
          <p:cNvPr id="39" name="Rectangle 9">
            <a:extLst>
              <a:ext uri="{FF2B5EF4-FFF2-40B4-BE49-F238E27FC236}">
                <a16:creationId xmlns:a16="http://schemas.microsoft.com/office/drawing/2014/main" id="{F22D098D-04ED-C14D-9658-4414EA18D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4660" y="6473260"/>
            <a:ext cx="365095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 lIns="45720" rIns="45720">
            <a:spAutoFit/>
          </a:bodyPr>
          <a:lstStyle/>
          <a:p>
            <a:pPr algn="ctr"/>
            <a:r>
              <a:rPr lang="es-CO" altLang="es-DO" sz="1600" dirty="0"/>
              <a:t>* Sueldo minimo cotizable : RD$10,730.00</a:t>
            </a:r>
          </a:p>
        </p:txBody>
      </p:sp>
    </p:spTree>
    <p:extLst>
      <p:ext uri="{BB962C8B-B14F-4D97-AF65-F5344CB8AC3E}">
        <p14:creationId xmlns:p14="http://schemas.microsoft.com/office/powerpoint/2010/main" val="2228453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alphaModFix amt="5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68" r="30679"/>
          <a:stretch/>
        </p:blipFill>
        <p:spPr>
          <a:xfrm>
            <a:off x="0" y="0"/>
            <a:ext cx="2244276" cy="68691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0768" y="0"/>
            <a:ext cx="2255043" cy="6869724"/>
          </a:xfrm>
          <a:prstGeom prst="rect">
            <a:avLst/>
          </a:prstGeom>
          <a:solidFill>
            <a:srgbClr val="003876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-135982" y="3713709"/>
            <a:ext cx="2255043" cy="13255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Beneficios traería</a:t>
            </a:r>
            <a:b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Plan?</a:t>
            </a:r>
            <a:b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DO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66088" y="4203005"/>
            <a:ext cx="895154" cy="68052"/>
          </a:xfrm>
          <a:prstGeom prst="rect">
            <a:avLst/>
          </a:prstGeom>
          <a:solidFill>
            <a:srgbClr val="EE2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28" y="5969298"/>
            <a:ext cx="543598" cy="505997"/>
          </a:xfrm>
          <a:prstGeom prst="rect">
            <a:avLst/>
          </a:prstGeom>
        </p:spPr>
      </p:pic>
      <p:sp>
        <p:nvSpPr>
          <p:cNvPr id="9" name="Rectángulo 5">
            <a:extLst>
              <a:ext uri="{FF2B5EF4-FFF2-40B4-BE49-F238E27FC236}">
                <a16:creationId xmlns:a16="http://schemas.microsoft.com/office/drawing/2014/main" id="{79023ADC-F826-194C-8D9E-5FCD8FD978CB}"/>
              </a:ext>
            </a:extLst>
          </p:cNvPr>
          <p:cNvSpPr/>
          <p:nvPr/>
        </p:nvSpPr>
        <p:spPr>
          <a:xfrm>
            <a:off x="2685148" y="1185497"/>
            <a:ext cx="894076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400" i="1" dirty="0"/>
          </a:p>
          <a:p>
            <a:pPr marL="457200" indent="-457200">
              <a:buFont typeface="Wingdings" pitchFamily="2" charset="2"/>
              <a:buChar char="ü"/>
            </a:pPr>
            <a:r>
              <a:rPr lang="es-ES" sz="2800" i="1" dirty="0"/>
              <a:t>Proceso de Renovación Urbana</a:t>
            </a:r>
            <a:r>
              <a:rPr lang="es-ES" sz="2400" i="1" dirty="0"/>
              <a:t>, para darle mas valor a la familia, cambiando el perfil de los barrios de los principales centros urbanos incluyendo una regeneración urbana para la salud, la seguridad, la educación y a la integración comunitaria.</a:t>
            </a:r>
          </a:p>
          <a:p>
            <a:pPr marL="342900" indent="-342900">
              <a:buFont typeface="Wingdings" pitchFamily="2" charset="2"/>
              <a:buChar char="ü"/>
            </a:pPr>
            <a:endParaRPr lang="es-ES" sz="2400" i="1" dirty="0"/>
          </a:p>
          <a:p>
            <a:pPr marL="457200" indent="-457200">
              <a:buFont typeface="Wingdings" pitchFamily="2" charset="2"/>
              <a:buChar char="ü"/>
            </a:pPr>
            <a:r>
              <a:rPr lang="es-ES" sz="2800" i="1" dirty="0"/>
              <a:t>Mejora Sectoriales</a:t>
            </a:r>
            <a:r>
              <a:rPr lang="es-ES" sz="2400" i="1" dirty="0"/>
              <a:t>, con Planes de Viviendas dirigidos a los principales sectores productivos del país ( Salud, Educación, Cuerpos castrenses, Transporte, Turismo, Zonas Francas, etc.), mediante alianzas Sector-Estado, en proyectos especiales o para ser insertados en proyectos de Renovación Urbana.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97731B3-BCC8-9748-BB10-DB662A46E7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229" y="690652"/>
            <a:ext cx="1354372" cy="1152404"/>
          </a:xfrm>
          <a:prstGeom prst="rect">
            <a:avLst/>
          </a:prstGeom>
          <a:solidFill>
            <a:srgbClr val="0F4784"/>
          </a:solidFill>
        </p:spPr>
      </p:pic>
    </p:spTree>
    <p:extLst>
      <p:ext uri="{BB962C8B-B14F-4D97-AF65-F5344CB8AC3E}">
        <p14:creationId xmlns:p14="http://schemas.microsoft.com/office/powerpoint/2010/main" val="3871055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alphaModFix amt="5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angle 12"/>
          <p:cNvSpPr/>
          <p:nvPr/>
        </p:nvSpPr>
        <p:spPr>
          <a:xfrm>
            <a:off x="1476639" y="3869363"/>
            <a:ext cx="895154" cy="68052"/>
          </a:xfrm>
          <a:prstGeom prst="rect">
            <a:avLst/>
          </a:prstGeom>
          <a:solidFill>
            <a:srgbClr val="EE2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68" r="30679"/>
          <a:stretch/>
        </p:blipFill>
        <p:spPr>
          <a:xfrm>
            <a:off x="-1" y="0"/>
            <a:ext cx="2475483" cy="68691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0767" y="0"/>
            <a:ext cx="2465212" cy="6869724"/>
          </a:xfrm>
          <a:prstGeom prst="rect">
            <a:avLst/>
          </a:prstGeom>
          <a:solidFill>
            <a:srgbClr val="003876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63" y="5969298"/>
            <a:ext cx="543598" cy="505997"/>
          </a:xfrm>
          <a:prstGeom prst="rect">
            <a:avLst/>
          </a:prstGeom>
        </p:spPr>
      </p:pic>
      <p:sp>
        <p:nvSpPr>
          <p:cNvPr id="28" name="Rectángulo 5">
            <a:extLst>
              <a:ext uri="{FF2B5EF4-FFF2-40B4-BE49-F238E27FC236}">
                <a16:creationId xmlns:a16="http://schemas.microsoft.com/office/drawing/2014/main" id="{CFF832EB-D48F-C944-AD5D-021DEC339C92}"/>
              </a:ext>
            </a:extLst>
          </p:cNvPr>
          <p:cNvSpPr/>
          <p:nvPr/>
        </p:nvSpPr>
        <p:spPr>
          <a:xfrm>
            <a:off x="2743200" y="521545"/>
            <a:ext cx="907983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s-DO" sz="2400" i="1" dirty="0"/>
              <a:t>A través del desarrollo de Células Urbanas, insertadas dentro de procesos de renovación de Barrios, recuperando y habilitando suelos urbanizables públicos y privadas, implementando:</a:t>
            </a:r>
          </a:p>
          <a:p>
            <a:pPr fontAlgn="base"/>
            <a:endParaRPr lang="es-DO" sz="2400" i="1" dirty="0"/>
          </a:p>
          <a:p>
            <a:pPr marL="285750" indent="-285750" fontAlgn="base">
              <a:buFont typeface="Wingdings" pitchFamily="2" charset="2"/>
              <a:buChar char="§"/>
            </a:pPr>
            <a:r>
              <a:rPr lang="es-CO" altLang="es-CO" sz="2400" i="1" dirty="0">
                <a:cs typeface="Arial" panose="020B0604020202020204" pitchFamily="34" charset="0"/>
              </a:rPr>
              <a:t>Propuestas de desarrollo humano sostenibles, sin necesidad de desplazar las familias a lugares distantes de su entorno de desarrollo.</a:t>
            </a:r>
          </a:p>
          <a:p>
            <a:pPr marL="285750" indent="-285750" fontAlgn="base">
              <a:buFont typeface="Wingdings" pitchFamily="2" charset="2"/>
              <a:buChar char="§"/>
            </a:pPr>
            <a:endParaRPr lang="es-DO" sz="2400" i="1" dirty="0"/>
          </a:p>
          <a:p>
            <a:pPr marL="285750" indent="-285750" fontAlgn="base">
              <a:buFont typeface="Wingdings" pitchFamily="2" charset="2"/>
              <a:buChar char="§"/>
            </a:pPr>
            <a:r>
              <a:rPr lang="es-CO" altLang="es-CO" sz="2400" i="1" dirty="0">
                <a:cs typeface="Arial" panose="020B0604020202020204" pitchFamily="34" charset="0"/>
              </a:rPr>
              <a:t>Barrios compactos, con soluciones habitacionales, comerciales, institucionales y de integracion comunitaria, con inversión público-privada, enmarcadas dentro de la política de viviendas del Estado.</a:t>
            </a:r>
          </a:p>
          <a:p>
            <a:pPr fontAlgn="base"/>
            <a:r>
              <a:rPr lang="es-CO" altLang="es-CO" sz="2400" i="1" dirty="0">
                <a:cs typeface="Arial" panose="020B0604020202020204" pitchFamily="34" charset="0"/>
              </a:rPr>
              <a:t> </a:t>
            </a:r>
            <a:endParaRPr lang="es-DO" sz="2400" i="1" dirty="0"/>
          </a:p>
          <a:p>
            <a:pPr marL="285750" indent="-285750" fontAlgn="base">
              <a:buFont typeface="Wingdings" pitchFamily="2" charset="2"/>
              <a:buChar char="§"/>
            </a:pPr>
            <a:r>
              <a:rPr lang="es-DO" sz="2400" i="1" dirty="0"/>
              <a:t>De manera conjunta algunos aspectos propios del urbanismo, como el diseño de los espacios libres, la mezcla efectiva de usos, la relación con la movilidad, el aparcamiento y la optimización de instalaciones centralizadas.</a:t>
            </a:r>
            <a:endParaRPr lang="es-CO" sz="2400" i="1" dirty="0"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D15B87D-A914-BC41-8A80-29A4D5C94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" y="3713709"/>
            <a:ext cx="2446049" cy="13255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se implementaría el Plan?</a:t>
            </a:r>
            <a:b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DO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8344E348-AA84-A748-B896-3C5E0F0A3E64}"/>
              </a:ext>
            </a:extLst>
          </p:cNvPr>
          <p:cNvSpPr/>
          <p:nvPr/>
        </p:nvSpPr>
        <p:spPr>
          <a:xfrm>
            <a:off x="790678" y="4010501"/>
            <a:ext cx="895154" cy="68052"/>
          </a:xfrm>
          <a:prstGeom prst="rect">
            <a:avLst/>
          </a:prstGeom>
          <a:solidFill>
            <a:srgbClr val="EE2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60DCED35-50CB-E842-9427-57629E07AB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523" y="690652"/>
            <a:ext cx="1354372" cy="1152404"/>
          </a:xfrm>
          <a:prstGeom prst="rect">
            <a:avLst/>
          </a:prstGeom>
          <a:solidFill>
            <a:srgbClr val="0F4784"/>
          </a:solidFill>
        </p:spPr>
      </p:pic>
    </p:spTree>
    <p:extLst>
      <p:ext uri="{BB962C8B-B14F-4D97-AF65-F5344CB8AC3E}">
        <p14:creationId xmlns:p14="http://schemas.microsoft.com/office/powerpoint/2010/main" val="2603079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alphaModFix amt="5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accent4">
                    <a:lumMod val="75000"/>
                  </a:schemeClr>
                </a:solidFill>
              </a:rPr>
              <a:t>Célula de Renovación</a:t>
            </a:r>
          </a:p>
          <a:p>
            <a:pPr algn="ctr"/>
            <a:r>
              <a:rPr lang="es-ES" sz="1400" dirty="0">
                <a:solidFill>
                  <a:schemeClr val="accent4">
                    <a:lumMod val="75000"/>
                  </a:schemeClr>
                </a:solidFill>
              </a:rPr>
              <a:t> Urbana </a:t>
            </a:r>
          </a:p>
          <a:p>
            <a:pPr algn="ctr"/>
            <a:r>
              <a:rPr lang="es-ES" sz="1400" dirty="0">
                <a:solidFill>
                  <a:schemeClr val="accent4">
                    <a:lumMod val="75000"/>
                  </a:schemeClr>
                </a:solidFill>
              </a:rPr>
              <a:t>Barrio Domingo Sabio</a:t>
            </a:r>
            <a:endParaRPr lang="es-ES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6042991"/>
            <a:ext cx="12192000" cy="815009"/>
            <a:chOff x="0" y="6042991"/>
            <a:chExt cx="12192000" cy="815009"/>
          </a:xfrm>
        </p:grpSpPr>
        <p:sp>
          <p:nvSpPr>
            <p:cNvPr id="7" name="Rectangle 6"/>
            <p:cNvSpPr/>
            <p:nvPr/>
          </p:nvSpPr>
          <p:spPr>
            <a:xfrm>
              <a:off x="0" y="6042991"/>
              <a:ext cx="12192000" cy="815009"/>
            </a:xfrm>
            <a:prstGeom prst="rect">
              <a:avLst/>
            </a:prstGeom>
            <a:solidFill>
              <a:srgbClr val="0038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0151" y="6192354"/>
              <a:ext cx="491877" cy="457854"/>
            </a:xfrm>
            <a:prstGeom prst="rect">
              <a:avLst/>
            </a:prstGeom>
          </p:spPr>
        </p:pic>
      </p:grp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363452" y="148194"/>
            <a:ext cx="7539789" cy="13255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Ejemplo de Proceso de Desarrollo de </a:t>
            </a:r>
            <a:br>
              <a:rPr lang="es-ES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Células de Renovación Urbanas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805642" y="1249052"/>
            <a:ext cx="895154" cy="45719"/>
          </a:xfrm>
          <a:prstGeom prst="rect">
            <a:avLst/>
          </a:prstGeom>
          <a:solidFill>
            <a:srgbClr val="EE2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  <a:p>
            <a:pPr algn="ctr"/>
            <a:endParaRPr lang="es-ES" dirty="0"/>
          </a:p>
          <a:p>
            <a:pPr algn="ctr"/>
            <a:endParaRPr lang="es-ES" dirty="0"/>
          </a:p>
          <a:p>
            <a:pPr algn="ctr"/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7D63997-E4F4-E241-AF01-B5D456DA3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94" y="276529"/>
            <a:ext cx="3767251" cy="578250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590FFD6-28CE-404D-97CD-D0E5847E9E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4676" y="1478480"/>
            <a:ext cx="3481142" cy="4532427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C73EBC1D-9763-B741-9354-24236985057D}"/>
              </a:ext>
            </a:extLst>
          </p:cNvPr>
          <p:cNvSpPr/>
          <p:nvPr/>
        </p:nvSpPr>
        <p:spPr>
          <a:xfrm>
            <a:off x="568172" y="2269422"/>
            <a:ext cx="1427747" cy="1604211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4C5C4FA4-846E-DD49-8095-915B4C7320D2}"/>
              </a:ext>
            </a:extLst>
          </p:cNvPr>
          <p:cNvSpPr/>
          <p:nvPr/>
        </p:nvSpPr>
        <p:spPr>
          <a:xfrm>
            <a:off x="6955899" y="1618135"/>
            <a:ext cx="3343133" cy="4140981"/>
          </a:xfrm>
          <a:prstGeom prst="ellipse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sp>
        <p:nvSpPr>
          <p:cNvPr id="3" name="Flecha curvada hacia abajo 2">
            <a:extLst>
              <a:ext uri="{FF2B5EF4-FFF2-40B4-BE49-F238E27FC236}">
                <a16:creationId xmlns:a16="http://schemas.microsoft.com/office/drawing/2014/main" id="{6652BAC5-AA8B-2A4B-A29A-E2AC52FE5675}"/>
              </a:ext>
            </a:extLst>
          </p:cNvPr>
          <p:cNvSpPr/>
          <p:nvPr/>
        </p:nvSpPr>
        <p:spPr>
          <a:xfrm>
            <a:off x="1238638" y="1491916"/>
            <a:ext cx="6317194" cy="1155029"/>
          </a:xfrm>
          <a:prstGeom prst="curved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3225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Personalizados 6">
      <a:dk1>
        <a:srgbClr val="000000"/>
      </a:dk1>
      <a:lt1>
        <a:srgbClr val="FFFFFF"/>
      </a:lt1>
      <a:dk2>
        <a:srgbClr val="0096FF"/>
      </a:dk2>
      <a:lt2>
        <a:srgbClr val="FF2600"/>
      </a:lt2>
      <a:accent1>
        <a:srgbClr val="1CADE4"/>
      </a:accent1>
      <a:accent2>
        <a:srgbClr val="2683C6"/>
      </a:accent2>
      <a:accent3>
        <a:srgbClr val="27CED7"/>
      </a:accent3>
      <a:accent4>
        <a:srgbClr val="011892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8603</TotalTime>
  <Words>1125</Words>
  <Application>Microsoft Macintosh PowerPoint</Application>
  <PresentationFormat>Panorámica</PresentationFormat>
  <Paragraphs>131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</vt:lpstr>
      <vt:lpstr>Arial Hebrew Scholar</vt:lpstr>
      <vt:lpstr>Calibri</vt:lpstr>
      <vt:lpstr>Calibri Light</vt:lpstr>
      <vt:lpstr>Times New Roman</vt:lpstr>
      <vt:lpstr>Wingdings</vt:lpstr>
      <vt:lpstr>Tema de Office</vt:lpstr>
      <vt:lpstr>Presentación de PowerPoint</vt:lpstr>
      <vt:lpstr>Que es el PNVFF ?     </vt:lpstr>
      <vt:lpstr>A quienes  va dirigido  el Plan?     </vt:lpstr>
      <vt:lpstr>Como se estructuró  el Plan?     </vt:lpstr>
      <vt:lpstr>Como se implementaría el Plan?     </vt:lpstr>
      <vt:lpstr>Que Tipos de planes se ejecutaran? </vt:lpstr>
      <vt:lpstr>Que Beneficios traería  el Plan?     </vt:lpstr>
      <vt:lpstr>Como se implementaría el Plan?     </vt:lpstr>
      <vt:lpstr>Ejemplo de Proceso de Desarrollo de  Células de Renovación Urbanas</vt:lpstr>
      <vt:lpstr>Como se accede al Plan?     </vt:lpstr>
      <vt:lpstr>Que instituciones son parte del Plan?     </vt:lpstr>
      <vt:lpstr>Soportes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Camel A. Curi Padilla</dc:creator>
  <cp:lastModifiedBy>Camel A. Curi Padilla</cp:lastModifiedBy>
  <cp:revision>104</cp:revision>
  <cp:lastPrinted>2021-01-13T12:49:54Z</cp:lastPrinted>
  <dcterms:created xsi:type="dcterms:W3CDTF">2020-12-29T20:03:54Z</dcterms:created>
  <dcterms:modified xsi:type="dcterms:W3CDTF">2021-01-13T13:16:48Z</dcterms:modified>
</cp:coreProperties>
</file>